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94" r:id="rId2"/>
  </p:sldMasterIdLst>
  <p:notesMasterIdLst>
    <p:notesMasterId r:id="rId13"/>
  </p:notesMasterIdLst>
  <p:handoutMasterIdLst>
    <p:handoutMasterId r:id="rId14"/>
  </p:handoutMasterIdLst>
  <p:sldIdLst>
    <p:sldId id="257" r:id="rId3"/>
    <p:sldId id="285" r:id="rId4"/>
    <p:sldId id="275" r:id="rId5"/>
    <p:sldId id="279" r:id="rId6"/>
    <p:sldId id="274" r:id="rId7"/>
    <p:sldId id="281" r:id="rId8"/>
    <p:sldId id="277" r:id="rId9"/>
    <p:sldId id="282" r:id="rId10"/>
    <p:sldId id="283" r:id="rId11"/>
    <p:sldId id="284" r:id="rId12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344" autoAdjust="0"/>
    <p:restoredTop sz="93954" autoAdjust="0"/>
  </p:normalViewPr>
  <p:slideViewPr>
    <p:cSldViewPr>
      <p:cViewPr varScale="1">
        <p:scale>
          <a:sx n="80" d="100"/>
          <a:sy n="80" d="100"/>
        </p:scale>
        <p:origin x="94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54D4857D-62A5-486B-9129-468003D7E02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2EBE4566-6F3A-4CC1-BD6C-9C510D05F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38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D2EF2CE-B28C-4ED4-8FD0-48BB3F48846A}" type="datetimeFigureOut">
              <a:rPr lang="ru-RU"/>
              <a:pPr/>
              <a:t>11.12.2022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61807874-5299-41B2-A37A-6AA3547857F4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78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/>
              <a:t>Образец подзаголовка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kumimoji="0" lang="ru-RU" sz="1100"/>
              <a:pPr algn="r"/>
              <a:t>11.12.2022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11.12.2022</a:t>
            </a:fld>
            <a:endParaRPr kumimoji="0"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  <p:sp>
        <p:nvSpPr>
          <p:cNvPr id="7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8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0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1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11.12.2022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11.12.2022</a:t>
            </a:fld>
            <a:endParaRPr kumimoji="0" lang="ru-RU" sz="10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11.12.2022</a:t>
            </a:fld>
            <a:endParaRPr kumimoji="0" lang="ru-RU" sz="105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11.12.2022</a:t>
            </a:fld>
            <a:endParaRPr kumimoji="0" lang="ru-RU" sz="105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11.12.2022</a:t>
            </a:fld>
            <a:endParaRPr kumimoji="0" lang="ru-RU" sz="105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11.12.2022</a:t>
            </a:fld>
            <a:endParaRPr kumimoji="0" lang="ru-RU" sz="105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11.12.2022</a:t>
            </a:fld>
            <a:endParaRPr kumimoji="0" lang="ru-RU" sz="105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11.12.2022</a:t>
            </a:fld>
            <a:endParaRPr kumimoji="0" lang="ru-RU" sz="105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11.12.2022</a:t>
            </a:fld>
            <a:endParaRPr kumimoji="0" lang="ru-RU" sz="10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kumimoji="0" lang="ru-RU" sz="1100"/>
              <a:pPr algn="r"/>
              <a:t>11.12.2022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11.12.2022</a:t>
            </a:fld>
            <a:endParaRPr kumimoji="0" lang="ru-RU" sz="10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kumimoji="0" lang="ru-RU" sz="1100"/>
              <a:pPr algn="r"/>
              <a:t>11.12.2022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11.12.2022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11.12.2022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11.12.2022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11.12.2022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11.12.2022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Rectangle 10"/>
          <p:cNvSpPr txBox="1"/>
          <p:nvPr userDrawn="1"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11.12.2022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11.12.2022</a:t>
            </a:fld>
            <a:endParaRPr kumimoji="0" lang="ru-RU" sz="105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kumimoji="0" lang="ru-RU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 sz="120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fld id="{8F67D422-08A8-451B-9A67-21962FC4B660}" type="datetimeFigureOut">
              <a:rPr kumimoji="0" lang="ru-RU" sz="1100" smtClean="0"/>
              <a:pPr algn="r"/>
              <a:t>11.12.2022</a:t>
            </a:fld>
            <a:endParaRPr kumimoji="0" lang="ru-RU" sz="105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ru-RU" sz="120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3707904" cy="2376264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Comic Sans MS" pitchFamily="66" charset="0"/>
              </a:rPr>
              <a:t>ПРАВИЛА</a:t>
            </a:r>
          </a:p>
          <a:p>
            <a:pPr algn="ctr"/>
            <a:r>
              <a:rPr lang="uk-UA" sz="3200" b="1" dirty="0">
                <a:solidFill>
                  <a:srgbClr val="FF0000"/>
                </a:solidFill>
                <a:latin typeface="Comic Sans MS" pitchFamily="66" charset="0"/>
              </a:rPr>
              <a:t>гри у волейбол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908720"/>
            <a:ext cx="6192688" cy="924712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+mn-lt"/>
              </a:rPr>
              <a:t>Дякую за увагу!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97162"/>
            <a:ext cx="7010400" cy="4267200"/>
          </a:xfrm>
          <a:prstGeom prst="rect">
            <a:avLst/>
          </a:prstGeom>
        </p:spPr>
      </p:pic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sz="2800"/>
          </a:p>
        </p:txBody>
      </p:sp>
      <p:sp>
        <p:nvSpPr>
          <p:cNvPr id="17" name="Rectangle 8"/>
          <p:cNvSpPr>
            <a:spLocks noGrp="1"/>
          </p:cNvSpPr>
          <p:nvPr>
            <p:ph idx="1"/>
          </p:nvPr>
        </p:nvSpPr>
        <p:spPr>
          <a:xfrm>
            <a:off x="323527" y="2636912"/>
            <a:ext cx="2520281" cy="3384376"/>
          </a:xfrm>
        </p:spPr>
        <p:txBody>
          <a:bodyPr>
            <a:normAutofit fontScale="77500" lnSpcReduction="20000"/>
          </a:bodyPr>
          <a:lstStyle/>
          <a:p>
            <a:pPr marL="0" lv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300" b="1" u="sng" dirty="0">
                <a:ea typeface="Times New Roman" pitchFamily="18" charset="0"/>
                <a:cs typeface="Arial" pitchFamily="34" charset="0"/>
              </a:rPr>
              <a:t>Мета гри </a:t>
            </a:r>
            <a:r>
              <a:rPr lang="ru-RU" sz="3300" dirty="0">
                <a:ea typeface="Times New Roman" pitchFamily="18" charset="0"/>
                <a:cs typeface="Arial" pitchFamily="34" charset="0"/>
              </a:rPr>
              <a:t>полягає в приземленні м’яча в зону суперника, при дотриманні правил.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ea typeface="Times New Roman" pitchFamily="18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61947" y="682079"/>
            <a:ext cx="8558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/>
              <a:t>Волейбо́л</a:t>
            </a:r>
            <a:r>
              <a:rPr lang="ru-RU" sz="2800" dirty="0"/>
              <a:t>  — спортивна </a:t>
            </a:r>
            <a:r>
              <a:rPr lang="ru-RU" sz="2800" dirty="0" err="1"/>
              <a:t>гра</a:t>
            </a:r>
            <a:r>
              <a:rPr lang="ru-RU" sz="2800" dirty="0"/>
              <a:t> з </a:t>
            </a:r>
            <a:r>
              <a:rPr lang="ru-RU" sz="2800" dirty="0" err="1"/>
              <a:t>м'ячем</a:t>
            </a:r>
            <a:r>
              <a:rPr lang="ru-RU" sz="2800" dirty="0"/>
              <a:t>, у </a:t>
            </a:r>
            <a:r>
              <a:rPr lang="ru-RU" sz="2800" dirty="0" err="1"/>
              <a:t>якій</a:t>
            </a:r>
            <a:r>
              <a:rPr lang="ru-RU" sz="2800" dirty="0"/>
              <a:t> </a:t>
            </a:r>
            <a:r>
              <a:rPr lang="ru-RU" sz="2800" dirty="0" err="1"/>
              <a:t>дві</a:t>
            </a:r>
            <a:r>
              <a:rPr lang="ru-RU" sz="2800" dirty="0"/>
              <a:t> </a:t>
            </a:r>
            <a:r>
              <a:rPr lang="ru-RU" sz="2800" dirty="0" err="1"/>
              <a:t>команди</a:t>
            </a:r>
            <a:r>
              <a:rPr lang="ru-RU" sz="2800" dirty="0"/>
              <a:t> </a:t>
            </a:r>
            <a:r>
              <a:rPr lang="ru-RU" sz="2800" dirty="0" err="1"/>
              <a:t>змагаються</a:t>
            </a:r>
            <a:r>
              <a:rPr lang="ru-RU" sz="2800" dirty="0"/>
              <a:t> на </a:t>
            </a:r>
            <a:r>
              <a:rPr lang="ru-RU" sz="2800" dirty="0" err="1"/>
              <a:t>спеціальному</a:t>
            </a:r>
            <a:r>
              <a:rPr lang="ru-RU" sz="2800" dirty="0"/>
              <a:t> </a:t>
            </a:r>
            <a:r>
              <a:rPr lang="ru-RU" sz="2800" dirty="0" err="1"/>
              <a:t>майданчику</a:t>
            </a:r>
            <a:r>
              <a:rPr lang="ru-RU" sz="2800" dirty="0"/>
              <a:t>, </a:t>
            </a:r>
            <a:r>
              <a:rPr lang="ru-RU" sz="2800" dirty="0" err="1"/>
              <a:t>розділеному</a:t>
            </a:r>
            <a:r>
              <a:rPr lang="ru-RU" sz="2800" dirty="0"/>
              <a:t> </a:t>
            </a:r>
            <a:r>
              <a:rPr lang="ru-RU" sz="2800" dirty="0" err="1"/>
              <a:t>сіткою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6149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75656" y="277778"/>
            <a:ext cx="628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Ігровий майданчик для волейболу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5" y="908720"/>
            <a:ext cx="4195385" cy="334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65" y="1124744"/>
            <a:ext cx="4108727" cy="197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3" y="4243948"/>
            <a:ext cx="4139505" cy="118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68" y="3284983"/>
            <a:ext cx="4064523" cy="27108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3312368"/>
          </a:xfrm>
        </p:spPr>
        <p:txBody>
          <a:bodyPr>
            <a:normAutofit/>
          </a:bodyPr>
          <a:lstStyle/>
          <a:p>
            <a:r>
              <a:rPr lang="ru-RU" sz="2400" dirty="0"/>
              <a:t>Половина майданчика (місце для однієї команди) умовно ділиться на 6 зон. </a:t>
            </a:r>
          </a:p>
          <a:p>
            <a:r>
              <a:rPr lang="ru-RU" sz="2400" dirty="0"/>
              <a:t>Команди знаходяться по обидві її сторони. Одна з них (за жеребом) робить подачу м’яча противнику, і так починається </a:t>
            </a:r>
            <a:r>
              <a:rPr lang="ru-RU" sz="2400" dirty="0" err="1"/>
              <a:t>гра</a:t>
            </a:r>
            <a:r>
              <a:rPr lang="ru-RU" sz="2400" dirty="0"/>
              <a:t>.</a:t>
            </a:r>
          </a:p>
          <a:p>
            <a:r>
              <a:rPr lang="uk-UA" sz="2400" dirty="0"/>
              <a:t>Гравці переміщуються по майданчику в наступну зону за </a:t>
            </a:r>
          </a:p>
          <a:p>
            <a:pPr marL="0" indent="0">
              <a:buNone/>
            </a:pPr>
            <a:r>
              <a:rPr lang="uk-UA" sz="2400" dirty="0"/>
              <a:t>                               годинниковою стрілкою</a:t>
            </a:r>
          </a:p>
          <a:p>
            <a:pPr marL="0" indent="0">
              <a:buNone/>
            </a:pPr>
            <a:r>
              <a:rPr lang="uk-UA" sz="2400" dirty="0"/>
              <a:t>                                   після виграшу подачі.</a:t>
            </a: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332656"/>
            <a:ext cx="6490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/>
              <a:t>Розміщення гравців на майданчику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501008"/>
            <a:ext cx="2639636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6120680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Волейбол - це гра 12 осіб, тобто це дві команди по 6, при цьому ще стільки перебувають у запасі. </a:t>
            </a:r>
          </a:p>
          <a:p>
            <a:pPr algn="just"/>
            <a:r>
              <a:rPr lang="ru-RU" sz="2000" dirty="0"/>
              <a:t>Якщо м’яч залишається у грі, то приймаюча команда повинна перекинути його назад. </a:t>
            </a:r>
          </a:p>
          <a:p>
            <a:pPr algn="just"/>
            <a:r>
              <a:rPr lang="ru-RU" sz="2000" dirty="0"/>
              <a:t>Правила волейболу дозволяють при розіграші зробити три торкання, причому один гравець двічі підряд не може доторкнутися до м’яча.</a:t>
            </a:r>
          </a:p>
          <a:p>
            <a:pPr algn="just"/>
            <a:r>
              <a:rPr lang="ru-RU" sz="2000" dirty="0"/>
              <a:t>Ні в якому разі не можна під час розіграшу доторкатися будь-якими частинами тіла до сітки, так як ця дія може принести додаткове очко </a:t>
            </a:r>
            <a:r>
              <a:rPr lang="ru-RU" sz="2000" dirty="0" err="1"/>
              <a:t>команді</a:t>
            </a:r>
            <a:r>
              <a:rPr lang="ru-RU" sz="2000" dirty="0"/>
              <a:t> супротивника</a:t>
            </a:r>
          </a:p>
          <a:p>
            <a:pPr lvl="0" algn="just"/>
            <a:r>
              <a:rPr lang="ru-RU" sz="2000" dirty="0" err="1">
                <a:ea typeface="Times New Roman" pitchFamily="18" charset="0"/>
                <a:cs typeface="Arial" pitchFamily="34" charset="0"/>
              </a:rPr>
              <a:t>Якщо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 при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введенні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м’яча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 в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гру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він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 не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перелетів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сітку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або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вилетів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 за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межі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ігрового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майданчика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, то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наступна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 подача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передається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супернику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 і на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їх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рахунок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зараховується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 1 очко. </a:t>
            </a:r>
            <a:endParaRPr lang="ru-RU" sz="2000" dirty="0"/>
          </a:p>
          <a:p>
            <a:pPr algn="just"/>
            <a:r>
              <a:rPr lang="ru-RU" sz="2000" dirty="0"/>
              <a:t>У </a:t>
            </a:r>
            <a:r>
              <a:rPr lang="ru-RU" sz="2000" dirty="0" err="1"/>
              <a:t>волейболі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зіграно</a:t>
            </a:r>
            <a:r>
              <a:rPr lang="ru-RU" sz="2000" dirty="0"/>
              <a:t> максимум 5 </a:t>
            </a:r>
            <a:r>
              <a:rPr lang="ru-RU" sz="2000" dirty="0" err="1"/>
              <a:t>партій</a:t>
            </a:r>
            <a:r>
              <a:rPr lang="ru-RU" sz="2000" dirty="0"/>
              <a:t>, тому </a:t>
            </a:r>
            <a:r>
              <a:rPr lang="ru-RU" sz="2000" dirty="0" err="1"/>
              <a:t>серія</a:t>
            </a:r>
            <a:r>
              <a:rPr lang="ru-RU" sz="2000" dirty="0"/>
              <a:t> </a:t>
            </a:r>
            <a:r>
              <a:rPr lang="ru-RU" sz="2000" dirty="0" err="1"/>
              <a:t>триває</a:t>
            </a:r>
            <a:r>
              <a:rPr lang="ru-RU" sz="2000" dirty="0"/>
              <a:t> до 3 перемог. </a:t>
            </a:r>
            <a:r>
              <a:rPr lang="ru-RU" sz="2000" dirty="0" err="1"/>
              <a:t>Кожна</a:t>
            </a:r>
            <a:r>
              <a:rPr lang="ru-RU" sz="2000" dirty="0"/>
              <a:t> </a:t>
            </a:r>
            <a:r>
              <a:rPr lang="ru-RU" sz="2000" dirty="0" err="1"/>
              <a:t>грається</a:t>
            </a:r>
            <a:r>
              <a:rPr lang="ru-RU" sz="2000" dirty="0"/>
              <a:t> до 25 </a:t>
            </a:r>
            <a:r>
              <a:rPr lang="ru-RU" sz="2000" dirty="0" err="1"/>
              <a:t>очок</a:t>
            </a:r>
            <a:r>
              <a:rPr lang="ru-RU" sz="2000" dirty="0"/>
              <a:t>.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важливо</a:t>
            </a:r>
            <a:r>
              <a:rPr lang="ru-RU" sz="2000" dirty="0"/>
              <a:t> знати,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виграна</a:t>
            </a:r>
            <a:r>
              <a:rPr lang="ru-RU" sz="2000" dirty="0"/>
              <a:t> </a:t>
            </a:r>
            <a:r>
              <a:rPr lang="ru-RU" sz="2000" dirty="0" err="1"/>
              <a:t>партія</a:t>
            </a:r>
            <a:r>
              <a:rPr lang="ru-RU" sz="2000" dirty="0"/>
              <a:t> </a:t>
            </a:r>
            <a:r>
              <a:rPr lang="ru-RU" sz="2000" dirty="0" err="1"/>
              <a:t>закінчується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в </a:t>
            </a:r>
            <a:r>
              <a:rPr lang="ru-RU" sz="2000" dirty="0" err="1"/>
              <a:t>разі</a:t>
            </a:r>
            <a:r>
              <a:rPr lang="ru-RU" sz="2000" dirty="0"/>
              <a:t> </a:t>
            </a:r>
            <a:r>
              <a:rPr lang="ru-RU" sz="2000" dirty="0" err="1"/>
              <a:t>розриву</a:t>
            </a:r>
            <a:r>
              <a:rPr lang="ru-RU" sz="2000" dirty="0"/>
              <a:t> в </a:t>
            </a:r>
            <a:r>
              <a:rPr lang="ru-RU" sz="2000" dirty="0" err="1"/>
              <a:t>рахунку</a:t>
            </a:r>
            <a:r>
              <a:rPr lang="ru-RU" sz="2000" dirty="0"/>
              <a:t> в 2 очки. Тому </a:t>
            </a:r>
            <a:r>
              <a:rPr lang="ru-RU" sz="2000" dirty="0" err="1"/>
              <a:t>рахунок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як 28-26 так і 32-30.</a:t>
            </a:r>
          </a:p>
          <a:p>
            <a:pPr algn="just"/>
            <a:r>
              <a:rPr lang="ru-RU" sz="2000" dirty="0" err="1"/>
              <a:t>Якщо</a:t>
            </a:r>
            <a:r>
              <a:rPr lang="ru-RU" sz="2000" dirty="0"/>
              <a:t> у </a:t>
            </a:r>
            <a:r>
              <a:rPr lang="ru-RU" sz="2000" dirty="0" err="1"/>
              <a:t>серії</a:t>
            </a:r>
            <a:r>
              <a:rPr lang="ru-RU" sz="2000" dirty="0"/>
              <a:t> </a:t>
            </a:r>
            <a:r>
              <a:rPr lang="ru-RU" sz="2000" dirty="0" err="1"/>
              <a:t>зафіксований</a:t>
            </a:r>
            <a:r>
              <a:rPr lang="ru-RU" sz="2000" dirty="0"/>
              <a:t> </a:t>
            </a:r>
            <a:r>
              <a:rPr lang="ru-RU" sz="2000" dirty="0" err="1"/>
              <a:t>рахунок</a:t>
            </a:r>
            <a:r>
              <a:rPr lang="ru-RU" sz="2000" dirty="0"/>
              <a:t> 2-2, то проводиться </a:t>
            </a:r>
            <a:r>
              <a:rPr lang="ru-RU" sz="2000" dirty="0" err="1"/>
              <a:t>вирішальна</a:t>
            </a:r>
            <a:r>
              <a:rPr lang="ru-RU" sz="2000" dirty="0"/>
              <a:t> </a:t>
            </a:r>
            <a:r>
              <a:rPr lang="ru-RU" sz="2000" dirty="0" err="1"/>
              <a:t>третя</a:t>
            </a:r>
            <a:r>
              <a:rPr lang="ru-RU" sz="2000" dirty="0"/>
              <a:t> </a:t>
            </a:r>
            <a:r>
              <a:rPr lang="ru-RU" sz="2000" dirty="0" err="1"/>
              <a:t>гра</a:t>
            </a:r>
            <a:r>
              <a:rPr lang="ru-RU" sz="2000" dirty="0"/>
              <a:t> до 15 </a:t>
            </a:r>
            <a:r>
              <a:rPr lang="ru-RU" sz="2000" dirty="0" err="1"/>
              <a:t>очок</a:t>
            </a:r>
            <a:r>
              <a:rPr lang="ru-RU" sz="2000" dirty="0"/>
              <a:t>.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0379" y="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Основні </a:t>
            </a:r>
            <a:r>
              <a:rPr lang="uk-UA" sz="2800" b="1" dirty="0"/>
              <a:t>правила гри в волейбол</a:t>
            </a:r>
            <a:endParaRPr lang="uk-UA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577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Важливу роль у волейболі має технічна підготовка спортсмена, яка включає комплекс прийомів, за допомогою яких ведеться гра.</a:t>
            </a:r>
          </a:p>
          <a:p>
            <a:pPr marL="0" indent="0">
              <a:buNone/>
            </a:pPr>
            <a:endParaRPr lang="uk-UA" sz="2400" dirty="0"/>
          </a:p>
          <a:p>
            <a:r>
              <a:rPr lang="uk-UA" sz="2400" dirty="0"/>
              <a:t>Техніка гри має такі елементи: </a:t>
            </a:r>
          </a:p>
          <a:p>
            <a:r>
              <a:rPr lang="uk-UA" sz="2400" u="sng" dirty="0"/>
              <a:t>прийом,</a:t>
            </a:r>
          </a:p>
          <a:p>
            <a:r>
              <a:rPr lang="uk-UA" sz="2400" u="sng" dirty="0"/>
              <a:t>відбиття</a:t>
            </a:r>
          </a:p>
          <a:p>
            <a:r>
              <a:rPr lang="uk-UA" sz="2400" u="sng" dirty="0"/>
              <a:t>подачі, </a:t>
            </a:r>
          </a:p>
          <a:p>
            <a:r>
              <a:rPr lang="uk-UA" sz="2400" u="sng" dirty="0"/>
              <a:t>передачі, </a:t>
            </a:r>
          </a:p>
          <a:p>
            <a:r>
              <a:rPr lang="uk-UA" sz="2400" u="sng" dirty="0"/>
              <a:t>нападаючі удари і блокування.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80928"/>
            <a:ext cx="3681984" cy="2566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6730" y="116632"/>
            <a:ext cx="2218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Техніка гри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92888" cy="5040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+mn-lt"/>
              </a:rPr>
              <a:t>Правила подачі:</a:t>
            </a:r>
            <a:endParaRPr lang="uk-UA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340768"/>
            <a:ext cx="4644008" cy="2620250"/>
          </a:xfrm>
        </p:spPr>
        <p:txBody>
          <a:bodyPr>
            <a:normAutofit/>
          </a:bodyPr>
          <a:lstStyle/>
          <a:p>
            <a:r>
              <a:rPr lang="ru-RU" sz="2400" dirty="0"/>
              <a:t>- на подачу м'яча відводиться 5 секунд</a:t>
            </a:r>
          </a:p>
          <a:p>
            <a:r>
              <a:rPr lang="ru-RU" sz="2400" dirty="0"/>
              <a:t>- кожний гравець, що виконує подачу, подає м'яч до тих пір, поки його команда не втратить право на подачу.</a:t>
            </a: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9" y="943962"/>
            <a:ext cx="3901440" cy="215646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87979" y="3284984"/>
            <a:ext cx="4023981" cy="4983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4488" y="3961018"/>
            <a:ext cx="40284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8CDD7"/>
              </a:buClr>
              <a:buSzPct val="95000"/>
              <a:buFont typeface="Wingdings 2"/>
              <a:buChar char=""/>
            </a:pPr>
            <a:r>
              <a:rPr lang="ru-RU" sz="2400" dirty="0">
                <a:solidFill>
                  <a:prstClr val="black"/>
                </a:solidFill>
              </a:rPr>
              <a:t>- подача повинна бути такою, </a:t>
            </a:r>
            <a:r>
              <a:rPr lang="ru-RU" sz="2400" dirty="0" err="1">
                <a:solidFill>
                  <a:prstClr val="black"/>
                </a:solidFill>
              </a:rPr>
              <a:t>щоб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м’яч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r>
              <a:rPr lang="ru-RU" sz="2400" dirty="0" err="1">
                <a:solidFill>
                  <a:prstClr val="black"/>
                </a:solidFill>
              </a:rPr>
              <a:t>пролітаючи</a:t>
            </a:r>
            <a:r>
              <a:rPr lang="ru-RU" sz="2400" dirty="0">
                <a:solidFill>
                  <a:prstClr val="black"/>
                </a:solidFill>
              </a:rPr>
              <a:t> над </a:t>
            </a:r>
            <a:r>
              <a:rPr lang="ru-RU" sz="2400" dirty="0" err="1">
                <a:solidFill>
                  <a:prstClr val="black"/>
                </a:solidFill>
              </a:rPr>
              <a:t>сіткою</a:t>
            </a:r>
            <a:r>
              <a:rPr lang="ru-RU" sz="2400" dirty="0">
                <a:solidFill>
                  <a:prstClr val="black"/>
                </a:solidFill>
              </a:rPr>
              <a:t>, не </a:t>
            </a:r>
            <a:r>
              <a:rPr lang="ru-RU" sz="2400" dirty="0" err="1">
                <a:solidFill>
                  <a:prstClr val="black"/>
                </a:solidFill>
              </a:rPr>
              <a:t>зачепив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її</a:t>
            </a:r>
            <a:r>
              <a:rPr lang="ru-RU" sz="2400" dirty="0">
                <a:solidFill>
                  <a:prstClr val="black"/>
                </a:solidFill>
              </a:rPr>
              <a:t>.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61018"/>
            <a:ext cx="3901440" cy="21564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407768"/>
          </a:xfrm>
        </p:spPr>
        <p:txBody>
          <a:bodyPr>
            <a:noAutofit/>
          </a:bodyPr>
          <a:lstStyle/>
          <a:p>
            <a:r>
              <a:rPr lang="ru-RU" sz="2000" dirty="0" err="1"/>
              <a:t>Зазвичай</a:t>
            </a:r>
            <a:r>
              <a:rPr lang="ru-RU" sz="2000" dirty="0"/>
              <a:t> </a:t>
            </a:r>
            <a:r>
              <a:rPr lang="ru-RU" sz="2000" dirty="0" err="1"/>
              <a:t>приймають</a:t>
            </a:r>
            <a:r>
              <a:rPr lang="ru-RU" sz="2000" dirty="0"/>
              <a:t> </a:t>
            </a:r>
            <a:r>
              <a:rPr lang="ru-RU" sz="2000" dirty="0" err="1"/>
              <a:t>м'яч</a:t>
            </a:r>
            <a:r>
              <a:rPr lang="ru-RU" sz="2000" dirty="0"/>
              <a:t> </a:t>
            </a:r>
            <a:r>
              <a:rPr lang="ru-RU" sz="2000" dirty="0" err="1"/>
              <a:t>гравці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стоять на </a:t>
            </a:r>
            <a:r>
              <a:rPr lang="ru-RU" sz="2000" dirty="0" err="1"/>
              <a:t>задній</a:t>
            </a:r>
            <a:r>
              <a:rPr lang="ru-RU" sz="2000" dirty="0"/>
              <a:t> </a:t>
            </a:r>
            <a:r>
              <a:rPr lang="ru-RU" sz="2000" dirty="0" err="1"/>
              <a:t>лінії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в 5, 6, 1 зонах. </a:t>
            </a:r>
            <a:r>
              <a:rPr lang="ru-RU" sz="2000" dirty="0" err="1"/>
              <a:t>Проте</a:t>
            </a:r>
            <a:r>
              <a:rPr lang="ru-RU" sz="2000" dirty="0"/>
              <a:t> </a:t>
            </a:r>
            <a:r>
              <a:rPr lang="ru-RU" sz="2000" dirty="0" err="1"/>
              <a:t>прийняти</a:t>
            </a:r>
            <a:r>
              <a:rPr lang="ru-RU" sz="2000" dirty="0"/>
              <a:t> подачу </a:t>
            </a:r>
            <a:r>
              <a:rPr lang="ru-RU" sz="2000" dirty="0" err="1"/>
              <a:t>може</a:t>
            </a:r>
            <a:r>
              <a:rPr lang="ru-RU" sz="2000" dirty="0"/>
              <a:t> будь-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гравець</a:t>
            </a:r>
            <a:r>
              <a:rPr lang="ru-RU" sz="2000" dirty="0"/>
              <a:t>. </a:t>
            </a:r>
          </a:p>
          <a:p>
            <a:r>
              <a:rPr lang="ru-RU" sz="2000" dirty="0" err="1"/>
              <a:t>Гравцям</a:t>
            </a:r>
            <a:r>
              <a:rPr lang="ru-RU" sz="2000" dirty="0"/>
              <a:t> </a:t>
            </a:r>
            <a:r>
              <a:rPr lang="ru-RU" sz="2000" dirty="0" err="1"/>
              <a:t>команди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перебувають</a:t>
            </a:r>
            <a:r>
              <a:rPr lang="ru-RU" sz="2000" dirty="0"/>
              <a:t> на </a:t>
            </a:r>
            <a:r>
              <a:rPr lang="ru-RU" sz="2000" dirty="0" err="1"/>
              <a:t>прийомі</a:t>
            </a:r>
            <a:r>
              <a:rPr lang="ru-RU" sz="2000" dirty="0"/>
              <a:t>, </a:t>
            </a:r>
            <a:r>
              <a:rPr lang="ru-RU" sz="2000" dirty="0" err="1"/>
              <a:t>дозволяється</a:t>
            </a:r>
            <a:r>
              <a:rPr lang="ru-RU" sz="2000" dirty="0"/>
              <a:t> </a:t>
            </a:r>
            <a:r>
              <a:rPr lang="ru-RU" sz="2000" dirty="0" err="1"/>
              <a:t>зробити</a:t>
            </a:r>
            <a:r>
              <a:rPr lang="ru-RU" sz="2000" dirty="0"/>
              <a:t> три </a:t>
            </a:r>
            <a:r>
              <a:rPr lang="ru-RU" sz="2000" dirty="0" err="1"/>
              <a:t>торкання</a:t>
            </a:r>
            <a:r>
              <a:rPr lang="ru-RU" sz="2000" dirty="0"/>
              <a:t> і максимум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третього</a:t>
            </a:r>
            <a:r>
              <a:rPr lang="ru-RU" sz="2000" dirty="0"/>
              <a:t> перевести </a:t>
            </a:r>
            <a:r>
              <a:rPr lang="ru-RU" sz="2000" dirty="0" err="1"/>
              <a:t>м'яч</a:t>
            </a:r>
            <a:r>
              <a:rPr lang="ru-RU" sz="2000" dirty="0"/>
              <a:t> на половину супротивника. </a:t>
            </a:r>
          </a:p>
          <a:p>
            <a:r>
              <a:rPr lang="ru-RU" sz="2000" dirty="0" err="1"/>
              <a:t>Обробляти</a:t>
            </a:r>
            <a:r>
              <a:rPr lang="ru-RU" sz="2000" dirty="0"/>
              <a:t> </a:t>
            </a:r>
            <a:r>
              <a:rPr lang="ru-RU" sz="2000" dirty="0" err="1"/>
              <a:t>м'яч</a:t>
            </a:r>
            <a:r>
              <a:rPr lang="ru-RU" sz="2000" dirty="0"/>
              <a:t> на </a:t>
            </a:r>
            <a:r>
              <a:rPr lang="ru-RU" sz="2000" dirty="0" err="1"/>
              <a:t>прийомі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в будь-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місці</a:t>
            </a:r>
            <a:r>
              <a:rPr lang="ru-RU" sz="2000" dirty="0"/>
              <a:t> </a:t>
            </a:r>
            <a:r>
              <a:rPr lang="ru-RU" sz="2000" dirty="0" err="1"/>
              <a:t>майданчика</a:t>
            </a:r>
            <a:r>
              <a:rPr lang="ru-RU" sz="2000" dirty="0"/>
              <a:t> і  </a:t>
            </a:r>
          </a:p>
          <a:p>
            <a:pPr marL="0" indent="0">
              <a:buNone/>
            </a:pPr>
            <a:r>
              <a:rPr lang="ru-RU" sz="2000" dirty="0"/>
              <a:t>                            </a:t>
            </a:r>
            <a:r>
              <a:rPr lang="ru-RU" sz="2000" dirty="0" err="1"/>
              <a:t>вільного</a:t>
            </a:r>
            <a:r>
              <a:rPr lang="ru-RU" sz="2000" dirty="0"/>
              <a:t> простору, але </a:t>
            </a:r>
            <a:r>
              <a:rPr lang="ru-RU" sz="2000" dirty="0" err="1"/>
              <a:t>тільки</a:t>
            </a:r>
            <a:r>
              <a:rPr lang="ru-RU" sz="2000" dirty="0"/>
              <a:t> не на </a:t>
            </a:r>
            <a:r>
              <a:rPr lang="ru-RU" sz="2000" dirty="0" err="1"/>
              <a:t>половині</a:t>
            </a:r>
            <a:r>
              <a:rPr lang="ru-RU" sz="2000" dirty="0"/>
              <a:t> </a:t>
            </a:r>
            <a:r>
              <a:rPr lang="ru-RU" sz="2000" dirty="0" err="1"/>
              <a:t>майданчика</a:t>
            </a:r>
            <a:r>
              <a:rPr lang="ru-RU" sz="2000" dirty="0"/>
              <a:t> </a:t>
            </a:r>
          </a:p>
          <a:p>
            <a:pPr marL="0" indent="0">
              <a:buNone/>
            </a:pPr>
            <a:r>
              <a:rPr lang="ru-RU" sz="2000" dirty="0"/>
              <a:t>                                       супротивника.</a:t>
            </a:r>
          </a:p>
          <a:p>
            <a:pPr lvl="8"/>
            <a:r>
              <a:rPr lang="uk-UA" sz="2000" dirty="0"/>
              <a:t>За допомогою передачі здійснюються дії у захисті та</a:t>
            </a:r>
          </a:p>
          <a:p>
            <a:pPr marL="2286000" lvl="8" indent="0">
              <a:buNone/>
            </a:pPr>
            <a:r>
              <a:rPr lang="uk-UA" sz="2000" dirty="0"/>
              <a:t>            у нападі. Розрізняють верхі та нижні передачі.</a:t>
            </a:r>
          </a:p>
          <a:p>
            <a:endParaRPr lang="uk-UA" sz="2000" dirty="0"/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+mn-lt"/>
              </a:rPr>
              <a:t>Прийом та передача 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 descr="Картинки по запросу гра волейболіста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547664" y="394687"/>
            <a:ext cx="5835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/>
              <a:t>Нападаючі удари та блокування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algn="just"/>
            <a:r>
              <a:rPr lang="uk-UA" sz="2400" dirty="0"/>
              <a:t>Нападаючий удар – найефективніший спосіб завершення атаки, який найчастіше приносить переможні </a:t>
            </a:r>
            <a:r>
              <a:rPr lang="uk-UA" sz="2400" dirty="0" err="1"/>
              <a:t>очки</a:t>
            </a:r>
            <a:r>
              <a:rPr lang="uk-UA" sz="2400" dirty="0"/>
              <a:t>.</a:t>
            </a:r>
          </a:p>
          <a:p>
            <a:pPr algn="just"/>
            <a:r>
              <a:rPr lang="uk-UA" sz="2400" dirty="0"/>
              <a:t>За технікою виконання розрізняють: прямі (обличчям до сітки) та бокові (боком до сітки)</a:t>
            </a:r>
          </a:p>
          <a:p>
            <a:pPr algn="just"/>
            <a:r>
              <a:rPr lang="uk-UA" sz="2400" dirty="0"/>
              <a:t>Блокування – основний спосіб протидії атакуючим діям супротивника над сіткою.</a:t>
            </a:r>
          </a:p>
          <a:p>
            <a:pPr algn="just"/>
            <a:r>
              <a:rPr lang="uk-UA" sz="2400" dirty="0"/>
              <a:t>Блокування складається з переміщення, стрибка, винесення і постановки рук над сіткою та приземлення.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535</Words>
  <Application>Microsoft Office PowerPoint</Application>
  <PresentationFormat>On-screen Show (4:3)</PresentationFormat>
  <Paragraphs>50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Comic Sans MS</vt:lpstr>
      <vt:lpstr>Constantia</vt:lpstr>
      <vt:lpstr>Trebuchet MS</vt:lpstr>
      <vt:lpstr>Wingdings 2</vt:lpstr>
      <vt:lpstr>QuizShow</vt:lpstr>
      <vt:lpstr>Поток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Правила подачі:</vt:lpstr>
      <vt:lpstr>Прийом та передача </vt:lpstr>
      <vt:lpstr>PowerPoint Presentation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3</cp:revision>
  <dcterms:created xsi:type="dcterms:W3CDTF">2019-02-05T15:55:19Z</dcterms:created>
  <dcterms:modified xsi:type="dcterms:W3CDTF">2022-12-11T19:18:20Z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